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546" r:id="rId2"/>
    <p:sldId id="561" r:id="rId3"/>
    <p:sldId id="564" r:id="rId4"/>
    <p:sldId id="571" r:id="rId5"/>
    <p:sldId id="557" r:id="rId6"/>
    <p:sldId id="567" r:id="rId7"/>
    <p:sldId id="565" r:id="rId8"/>
    <p:sldId id="569" r:id="rId9"/>
    <p:sldId id="568" r:id="rId10"/>
    <p:sldId id="566" r:id="rId11"/>
    <p:sldId id="570" r:id="rId12"/>
    <p:sldId id="560" r:id="rId13"/>
    <p:sldId id="55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CEAD"/>
    <a:srgbClr val="179D83"/>
    <a:srgbClr val="00B0F0"/>
    <a:srgbClr val="FF5050"/>
    <a:srgbClr val="96B357"/>
    <a:srgbClr val="FF9966"/>
    <a:srgbClr val="FFC000"/>
    <a:srgbClr val="A5A5A5"/>
    <a:srgbClr val="ED7D31"/>
    <a:srgbClr val="3857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64" autoAdjust="0"/>
    <p:restoredTop sz="96138" autoAdjust="0"/>
  </p:normalViewPr>
  <p:slideViewPr>
    <p:cSldViewPr snapToGrid="0">
      <p:cViewPr varScale="1">
        <p:scale>
          <a:sx n="102" d="100"/>
          <a:sy n="102" d="100"/>
        </p:scale>
        <p:origin x="200" y="696"/>
      </p:cViewPr>
      <p:guideLst/>
    </p:cSldViewPr>
  </p:slideViewPr>
  <p:outlineViewPr>
    <p:cViewPr>
      <p:scale>
        <a:sx n="33" d="100"/>
        <a:sy n="33" d="100"/>
      </p:scale>
      <p:origin x="0" y="-27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4"/>
    </p:cViewPr>
  </p:sorterViewPr>
  <p:notesViewPr>
    <p:cSldViewPr snapToGrid="0">
      <p:cViewPr varScale="1">
        <p:scale>
          <a:sx n="89" d="100"/>
          <a:sy n="89" d="100"/>
        </p:scale>
        <p:origin x="260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2.jpg>
</file>

<file path=ppt/media/image3.jpeg>
</file>

<file path=ppt/media/image4.jp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32A3A-E1C2-42EA-BDD6-305DAB1834E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A03FD-669F-475F-B08E-D2CB64605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71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866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6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69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p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 bwMode="auto">
          <a:xfrm>
            <a:off x="0" y="1116596"/>
            <a:ext cx="12192000" cy="5592676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55" hasCustomPrompt="1"/>
          </p:nvPr>
        </p:nvSpPr>
        <p:spPr>
          <a:xfrm>
            <a:off x="1058333" y="1649789"/>
            <a:ext cx="4876800" cy="2844800"/>
          </a:xfrm>
          <a:prstGeom prst="roundRect">
            <a:avLst>
              <a:gd name="adj" fmla="val 11707"/>
            </a:avLst>
          </a:prstGeom>
          <a:ln w="3175">
            <a:noFill/>
          </a:ln>
        </p:spPr>
        <p:txBody>
          <a:bodyPr wrap="none" tIns="0" bIns="274320" anchor="b"/>
          <a:lstStyle>
            <a:lvl1pPr algn="ctr" rtl="0">
              <a:buNone/>
              <a:defRPr sz="24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56" hasCustomPrompt="1"/>
          </p:nvPr>
        </p:nvSpPr>
        <p:spPr>
          <a:xfrm>
            <a:off x="6239933" y="1649789"/>
            <a:ext cx="4876800" cy="2844800"/>
          </a:xfrm>
          <a:prstGeom prst="roundRect">
            <a:avLst>
              <a:gd name="adj" fmla="val 11707"/>
            </a:avLst>
          </a:prstGeom>
          <a:ln w="3175">
            <a:noFill/>
          </a:ln>
        </p:spPr>
        <p:txBody>
          <a:bodyPr wrap="none" tIns="0" bIns="274320" anchor="b"/>
          <a:lstStyle>
            <a:lvl1pPr algn="ctr" rtl="0">
              <a:buNone/>
              <a:defRPr sz="24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</p:spTree>
    <p:extLst>
      <p:ext uri="{BB962C8B-B14F-4D97-AF65-F5344CB8AC3E}">
        <p14:creationId xmlns:p14="http://schemas.microsoft.com/office/powerpoint/2010/main" val="237628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3" grpId="0"/>
      <p:bldP spid="9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Lay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939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4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3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97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3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79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8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1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03D9-1EF9-4D83-8F99-27C64A2CC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91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hyperlink" Target="http://powerpoint.sage-fox.com/" TargetMode="Externa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194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  <a:scene3d>
            <a:camera prst="orthographicFront"/>
            <a:lightRig rig="threePt" dir="t"/>
          </a:scene3d>
          <a:sp3d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Test info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BFFC7-5AFF-4374-B478-E246B74FFF84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403D9-1EF9-4D83-8F99-27C64A2CC18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4" name="Picture 13">
            <a:hlinkClick r:id="rId15"/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2561" y="6756644"/>
            <a:ext cx="405993" cy="109728"/>
          </a:xfrm>
          <a:prstGeom prst="rect">
            <a:avLst/>
          </a:prstGeom>
          <a:noFill/>
          <a:effectLst>
            <a:glow rad="63500">
              <a:schemeClr val="bg1">
                <a:alpha val="45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08978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96" r:id="rId12"/>
    <p:sldLayoutId id="2147483702" r:id="rId13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owerpoint.sage-fox.com/" TargetMode="External"/><Relationship Id="rId4" Type="http://schemas.openxmlformats.org/officeDocument/2006/relationships/image" Target="../media/image3.jpeg"/><Relationship Id="rId5" Type="http://schemas.openxmlformats.org/officeDocument/2006/relationships/image" Target="../media/image4.jpg"/><Relationship Id="rId6" Type="http://schemas.openxmlformats.org/officeDocument/2006/relationships/image" Target="../media/image5.jpeg"/><Relationship Id="rId7" Type="http://schemas.openxmlformats.org/officeDocument/2006/relationships/image" Target="../media/image6.jpeg"/><Relationship Id="rId8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Relationship Id="rId3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Relationship Id="rId3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Relationship Id="rId3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Relationship Id="rId3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Relationship Id="rId3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895598" y="890897"/>
            <a:ext cx="6400801" cy="1823374"/>
            <a:chOff x="2895598" y="890897"/>
            <a:chExt cx="6400801" cy="1823374"/>
          </a:xfrm>
        </p:grpSpPr>
        <p:grpSp>
          <p:nvGrpSpPr>
            <p:cNvPr id="4" name="Group 3"/>
            <p:cNvGrpSpPr/>
            <p:nvPr/>
          </p:nvGrpSpPr>
          <p:grpSpPr>
            <a:xfrm>
              <a:off x="2895598" y="890897"/>
              <a:ext cx="6400801" cy="1823374"/>
              <a:chOff x="2895598" y="890897"/>
              <a:chExt cx="6400801" cy="1823374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2895599" y="890897"/>
                <a:ext cx="6400800" cy="1818191"/>
              </a:xfrm>
              <a:prstGeom prst="rect">
                <a:avLst/>
              </a:prstGeom>
              <a:solidFill>
                <a:schemeClr val="tx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 dirty="0"/>
              </a:p>
            </p:txBody>
          </p:sp>
          <p:sp>
            <p:nvSpPr>
              <p:cNvPr id="21" name="Freeform 20"/>
              <p:cNvSpPr>
                <a:spLocks noChangeAspect="1"/>
              </p:cNvSpPr>
              <p:nvPr/>
            </p:nvSpPr>
            <p:spPr bwMode="auto">
              <a:xfrm>
                <a:off x="2895598" y="890897"/>
                <a:ext cx="740912" cy="548640"/>
              </a:xfrm>
              <a:custGeom>
                <a:avLst/>
                <a:gdLst>
                  <a:gd name="connsiteX0" fmla="*/ 0 w 818299"/>
                  <a:gd name="connsiteY0" fmla="*/ 0 h 605944"/>
                  <a:gd name="connsiteX1" fmla="*/ 818299 w 818299"/>
                  <a:gd name="connsiteY1" fmla="*/ 0 h 605944"/>
                  <a:gd name="connsiteX2" fmla="*/ 818299 w 818299"/>
                  <a:gd name="connsiteY2" fmla="*/ 57159 h 605944"/>
                  <a:gd name="connsiteX3" fmla="*/ 57159 w 818299"/>
                  <a:gd name="connsiteY3" fmla="*/ 57159 h 605944"/>
                  <a:gd name="connsiteX4" fmla="*/ 57159 w 818299"/>
                  <a:gd name="connsiteY4" fmla="*/ 605944 h 605944"/>
                  <a:gd name="connsiteX5" fmla="*/ 0 w 818299"/>
                  <a:gd name="connsiteY5" fmla="*/ 605944 h 605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8299" h="605944">
                    <a:moveTo>
                      <a:pt x="0" y="0"/>
                    </a:moveTo>
                    <a:lnTo>
                      <a:pt x="818299" y="0"/>
                    </a:lnTo>
                    <a:lnTo>
                      <a:pt x="818299" y="57159"/>
                    </a:lnTo>
                    <a:lnTo>
                      <a:pt x="57159" y="57159"/>
                    </a:lnTo>
                    <a:lnTo>
                      <a:pt x="57159" y="605944"/>
                    </a:lnTo>
                    <a:lnTo>
                      <a:pt x="0" y="605944"/>
                    </a:lnTo>
                    <a:close/>
                  </a:path>
                </a:pathLst>
              </a:custGeom>
              <a:solidFill>
                <a:srgbClr val="00B0F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PE" sz="2400" dirty="0"/>
              </a:p>
            </p:txBody>
          </p:sp>
          <p:sp>
            <p:nvSpPr>
              <p:cNvPr id="24" name="Freeform 23"/>
              <p:cNvSpPr>
                <a:spLocks noChangeAspect="1"/>
              </p:cNvSpPr>
              <p:nvPr/>
            </p:nvSpPr>
            <p:spPr bwMode="auto">
              <a:xfrm flipH="1">
                <a:off x="8555487" y="890897"/>
                <a:ext cx="740912" cy="548640"/>
              </a:xfrm>
              <a:custGeom>
                <a:avLst/>
                <a:gdLst>
                  <a:gd name="connsiteX0" fmla="*/ 0 w 818299"/>
                  <a:gd name="connsiteY0" fmla="*/ 0 h 605944"/>
                  <a:gd name="connsiteX1" fmla="*/ 818299 w 818299"/>
                  <a:gd name="connsiteY1" fmla="*/ 0 h 605944"/>
                  <a:gd name="connsiteX2" fmla="*/ 818299 w 818299"/>
                  <a:gd name="connsiteY2" fmla="*/ 57159 h 605944"/>
                  <a:gd name="connsiteX3" fmla="*/ 57159 w 818299"/>
                  <a:gd name="connsiteY3" fmla="*/ 57159 h 605944"/>
                  <a:gd name="connsiteX4" fmla="*/ 57159 w 818299"/>
                  <a:gd name="connsiteY4" fmla="*/ 605944 h 605944"/>
                  <a:gd name="connsiteX5" fmla="*/ 0 w 818299"/>
                  <a:gd name="connsiteY5" fmla="*/ 605944 h 605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8299" h="605944">
                    <a:moveTo>
                      <a:pt x="0" y="0"/>
                    </a:moveTo>
                    <a:lnTo>
                      <a:pt x="818299" y="0"/>
                    </a:lnTo>
                    <a:lnTo>
                      <a:pt x="818299" y="57159"/>
                    </a:lnTo>
                    <a:lnTo>
                      <a:pt x="57159" y="57159"/>
                    </a:lnTo>
                    <a:lnTo>
                      <a:pt x="57159" y="605944"/>
                    </a:lnTo>
                    <a:lnTo>
                      <a:pt x="0" y="605944"/>
                    </a:lnTo>
                    <a:close/>
                  </a:path>
                </a:pathLst>
              </a:custGeom>
              <a:solidFill>
                <a:srgbClr val="ED7D3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PE" sz="2400" dirty="0"/>
              </a:p>
            </p:txBody>
          </p:sp>
          <p:sp>
            <p:nvSpPr>
              <p:cNvPr id="25" name="Freeform 24"/>
              <p:cNvSpPr>
                <a:spLocks noChangeAspect="1"/>
              </p:cNvSpPr>
              <p:nvPr/>
            </p:nvSpPr>
            <p:spPr bwMode="auto">
              <a:xfrm flipV="1">
                <a:off x="2895598" y="2163124"/>
                <a:ext cx="740912" cy="548640"/>
              </a:xfrm>
              <a:custGeom>
                <a:avLst/>
                <a:gdLst>
                  <a:gd name="connsiteX0" fmla="*/ 0 w 818299"/>
                  <a:gd name="connsiteY0" fmla="*/ 0 h 605944"/>
                  <a:gd name="connsiteX1" fmla="*/ 818299 w 818299"/>
                  <a:gd name="connsiteY1" fmla="*/ 0 h 605944"/>
                  <a:gd name="connsiteX2" fmla="*/ 818299 w 818299"/>
                  <a:gd name="connsiteY2" fmla="*/ 57159 h 605944"/>
                  <a:gd name="connsiteX3" fmla="*/ 57159 w 818299"/>
                  <a:gd name="connsiteY3" fmla="*/ 57159 h 605944"/>
                  <a:gd name="connsiteX4" fmla="*/ 57159 w 818299"/>
                  <a:gd name="connsiteY4" fmla="*/ 605944 h 605944"/>
                  <a:gd name="connsiteX5" fmla="*/ 0 w 818299"/>
                  <a:gd name="connsiteY5" fmla="*/ 605944 h 605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8299" h="605944">
                    <a:moveTo>
                      <a:pt x="0" y="0"/>
                    </a:moveTo>
                    <a:lnTo>
                      <a:pt x="818299" y="0"/>
                    </a:lnTo>
                    <a:lnTo>
                      <a:pt x="818299" y="57159"/>
                    </a:lnTo>
                    <a:lnTo>
                      <a:pt x="57159" y="57159"/>
                    </a:lnTo>
                    <a:lnTo>
                      <a:pt x="57159" y="605944"/>
                    </a:lnTo>
                    <a:lnTo>
                      <a:pt x="0" y="605944"/>
                    </a:lnTo>
                    <a:close/>
                  </a:path>
                </a:pathLst>
              </a:custGeom>
              <a:solidFill>
                <a:srgbClr val="FFC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PE" sz="2400" dirty="0"/>
              </a:p>
            </p:txBody>
          </p:sp>
          <p:sp>
            <p:nvSpPr>
              <p:cNvPr id="26" name="Freeform 25"/>
              <p:cNvSpPr>
                <a:spLocks noChangeAspect="1"/>
              </p:cNvSpPr>
              <p:nvPr/>
            </p:nvSpPr>
            <p:spPr bwMode="auto">
              <a:xfrm flipH="1" flipV="1">
                <a:off x="8555487" y="2165631"/>
                <a:ext cx="740912" cy="548640"/>
              </a:xfrm>
              <a:custGeom>
                <a:avLst/>
                <a:gdLst>
                  <a:gd name="connsiteX0" fmla="*/ 0 w 818299"/>
                  <a:gd name="connsiteY0" fmla="*/ 0 h 605944"/>
                  <a:gd name="connsiteX1" fmla="*/ 818299 w 818299"/>
                  <a:gd name="connsiteY1" fmla="*/ 0 h 605944"/>
                  <a:gd name="connsiteX2" fmla="*/ 818299 w 818299"/>
                  <a:gd name="connsiteY2" fmla="*/ 57159 h 605944"/>
                  <a:gd name="connsiteX3" fmla="*/ 57159 w 818299"/>
                  <a:gd name="connsiteY3" fmla="*/ 57159 h 605944"/>
                  <a:gd name="connsiteX4" fmla="*/ 57159 w 818299"/>
                  <a:gd name="connsiteY4" fmla="*/ 605944 h 605944"/>
                  <a:gd name="connsiteX5" fmla="*/ 0 w 818299"/>
                  <a:gd name="connsiteY5" fmla="*/ 605944 h 605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8299" h="605944">
                    <a:moveTo>
                      <a:pt x="0" y="0"/>
                    </a:moveTo>
                    <a:lnTo>
                      <a:pt x="818299" y="0"/>
                    </a:lnTo>
                    <a:lnTo>
                      <a:pt x="818299" y="57159"/>
                    </a:lnTo>
                    <a:lnTo>
                      <a:pt x="57159" y="57159"/>
                    </a:lnTo>
                    <a:lnTo>
                      <a:pt x="57159" y="605944"/>
                    </a:lnTo>
                    <a:lnTo>
                      <a:pt x="0" y="605944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PE" sz="2400" dirty="0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3066435" y="1194001"/>
              <a:ext cx="6059128" cy="1206850"/>
              <a:chOff x="3066435" y="1194001"/>
              <a:chExt cx="6059128" cy="1206850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3066435" y="1194001"/>
                <a:ext cx="605912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PE" sz="4400" dirty="0">
                    <a:solidFill>
                      <a:schemeClr val="bg1">
                        <a:lumMod val="85000"/>
                      </a:schemeClr>
                    </a:solidFill>
                    <a:cs typeface="Estrangelo Edessa" panose="03080600000000000000" pitchFamily="66" charset="0"/>
                  </a:rPr>
                  <a:t>Big Data – Tarea 3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503969" y="1867371"/>
                <a:ext cx="5184060" cy="53348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ctr"/>
                <a:r>
                  <a:rPr lang="es-PE" sz="2800" dirty="0">
                    <a:solidFill>
                      <a:schemeClr val="bg1">
                        <a:lumMod val="85000"/>
                      </a:schemeClr>
                    </a:solidFill>
                    <a:latin typeface="+mj-lt"/>
                    <a:cs typeface="Estrangelo Edessa" panose="03080600000000000000" pitchFamily="66" charset="0"/>
                  </a:rPr>
                  <a:t>- FIFA </a:t>
                </a:r>
                <a:r>
                  <a:rPr lang="es-PE" sz="2800" dirty="0" err="1">
                    <a:solidFill>
                      <a:schemeClr val="bg1">
                        <a:lumMod val="85000"/>
                      </a:schemeClr>
                    </a:solidFill>
                    <a:latin typeface="+mj-lt"/>
                    <a:cs typeface="Estrangelo Edessa" panose="03080600000000000000" pitchFamily="66" charset="0"/>
                  </a:rPr>
                  <a:t>Dataset</a:t>
                </a:r>
                <a:r>
                  <a:rPr lang="es-PE" sz="2800" dirty="0">
                    <a:solidFill>
                      <a:schemeClr val="bg1">
                        <a:lumMod val="85000"/>
                      </a:schemeClr>
                    </a:solidFill>
                    <a:latin typeface="+mj-lt"/>
                    <a:cs typeface="Estrangelo Edessa" panose="03080600000000000000" pitchFamily="66" charset="0"/>
                  </a:rPr>
                  <a:t> 2017 -</a:t>
                </a:r>
              </a:p>
            </p:txBody>
          </p:sp>
        </p:grpSp>
      </p:grp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4125116" y="3012192"/>
            <a:ext cx="3941765" cy="640080"/>
            <a:chOff x="6359857" y="5670041"/>
            <a:chExt cx="4504874" cy="731520"/>
          </a:xfrm>
        </p:grpSpPr>
        <p:sp>
          <p:nvSpPr>
            <p:cNvPr id="16" name="Rounded Rectangle 9"/>
            <p:cNvSpPr/>
            <p:nvPr/>
          </p:nvSpPr>
          <p:spPr>
            <a:xfrm>
              <a:off x="6359857" y="5881913"/>
              <a:ext cx="4504874" cy="307777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2400" dirty="0"/>
            </a:p>
          </p:txBody>
        </p:sp>
        <p:sp>
          <p:nvSpPr>
            <p:cNvPr id="19" name="TextBox 18">
              <a:hlinkClick r:id="rId3"/>
            </p:cNvPr>
            <p:cNvSpPr txBox="1">
              <a:spLocks noChangeAspect="1"/>
            </p:cNvSpPr>
            <p:nvPr/>
          </p:nvSpPr>
          <p:spPr>
            <a:xfrm>
              <a:off x="6359857" y="5845568"/>
              <a:ext cx="3093976" cy="35174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1400" i="1" dirty="0">
                  <a:solidFill>
                    <a:schemeClr val="bg1">
                      <a:lumMod val="85000"/>
                    </a:schemeClr>
                  </a:solidFill>
                  <a:latin typeface="+mj-lt"/>
                  <a:cs typeface="Estrangelo Edessa" panose="03080600000000000000" pitchFamily="66" charset="0"/>
                </a:rPr>
                <a:t>Edwin Lara</a:t>
              </a:r>
            </a:p>
          </p:txBody>
        </p:sp>
        <p:pic>
          <p:nvPicPr>
            <p:cNvPr id="20" name="Picture Placeholder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80619" y="5670041"/>
              <a:ext cx="731520" cy="731520"/>
            </a:xfrm>
            <a:prstGeom prst="ellipse">
              <a:avLst/>
            </a:prstGeom>
            <a:blipFill dpi="0" rotWithShape="1">
              <a:blip r:embed="rId5"/>
              <a:srcRect/>
              <a:stretch>
                <a:fillRect l="-4000" t="-2000" r="-4000" b="-2000"/>
              </a:stretch>
            </a:blipFill>
            <a:ln w="38100">
              <a:solidFill>
                <a:schemeClr val="tx1">
                  <a:alpha val="75000"/>
                </a:schemeClr>
              </a:solidFill>
            </a:ln>
          </p:spPr>
        </p:pic>
      </p:grpSp>
      <p:grpSp>
        <p:nvGrpSpPr>
          <p:cNvPr id="17" name="Group 14"/>
          <p:cNvGrpSpPr>
            <a:grpSpLocks noChangeAspect="1"/>
          </p:cNvGrpSpPr>
          <p:nvPr/>
        </p:nvGrpSpPr>
        <p:grpSpPr>
          <a:xfrm>
            <a:off x="4123278" y="3847636"/>
            <a:ext cx="3941765" cy="640080"/>
            <a:chOff x="6359857" y="5670041"/>
            <a:chExt cx="4504874" cy="731520"/>
          </a:xfrm>
        </p:grpSpPr>
        <p:sp>
          <p:nvSpPr>
            <p:cNvPr id="18" name="Rounded Rectangle 9"/>
            <p:cNvSpPr/>
            <p:nvPr/>
          </p:nvSpPr>
          <p:spPr>
            <a:xfrm>
              <a:off x="6359857" y="5881913"/>
              <a:ext cx="4504874" cy="307777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2400" dirty="0"/>
            </a:p>
          </p:txBody>
        </p:sp>
        <p:sp>
          <p:nvSpPr>
            <p:cNvPr id="22" name="TextBox 18">
              <a:hlinkClick r:id="rId3"/>
            </p:cNvPr>
            <p:cNvSpPr txBox="1">
              <a:spLocks noChangeAspect="1"/>
            </p:cNvSpPr>
            <p:nvPr/>
          </p:nvSpPr>
          <p:spPr>
            <a:xfrm>
              <a:off x="6359857" y="5845568"/>
              <a:ext cx="3093976" cy="35174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1400" i="1" dirty="0">
                  <a:solidFill>
                    <a:schemeClr val="bg1">
                      <a:lumMod val="85000"/>
                    </a:schemeClr>
                  </a:solidFill>
                  <a:latin typeface="+mj-lt"/>
                  <a:cs typeface="Estrangelo Edessa" panose="03080600000000000000" pitchFamily="66" charset="0"/>
                </a:rPr>
                <a:t>Ivan Palomares</a:t>
              </a:r>
            </a:p>
          </p:txBody>
        </p:sp>
        <p:pic>
          <p:nvPicPr>
            <p:cNvPr id="23" name="Picture Placeholder 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80619" y="5670041"/>
              <a:ext cx="731520" cy="731520"/>
            </a:xfrm>
            <a:prstGeom prst="ellipse">
              <a:avLst/>
            </a:prstGeom>
            <a:blipFill dpi="0" rotWithShape="1">
              <a:blip r:embed="rId5"/>
              <a:srcRect/>
              <a:stretch>
                <a:fillRect l="-4000" t="-2000" r="-4000" b="-2000"/>
              </a:stretch>
            </a:blipFill>
            <a:ln w="38100">
              <a:solidFill>
                <a:schemeClr val="tx1">
                  <a:alpha val="75000"/>
                </a:schemeClr>
              </a:solidFill>
            </a:ln>
          </p:spPr>
        </p:pic>
      </p:grpSp>
      <p:grpSp>
        <p:nvGrpSpPr>
          <p:cNvPr id="27" name="Group 14"/>
          <p:cNvGrpSpPr>
            <a:grpSpLocks noChangeAspect="1"/>
          </p:cNvGrpSpPr>
          <p:nvPr/>
        </p:nvGrpSpPr>
        <p:grpSpPr>
          <a:xfrm>
            <a:off x="4123279" y="4695935"/>
            <a:ext cx="3941765" cy="640080"/>
            <a:chOff x="6359857" y="5670041"/>
            <a:chExt cx="4504874" cy="731520"/>
          </a:xfrm>
        </p:grpSpPr>
        <p:sp>
          <p:nvSpPr>
            <p:cNvPr id="28" name="Rounded Rectangle 9"/>
            <p:cNvSpPr/>
            <p:nvPr/>
          </p:nvSpPr>
          <p:spPr>
            <a:xfrm>
              <a:off x="6359857" y="5881913"/>
              <a:ext cx="4504874" cy="307777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2400" dirty="0"/>
            </a:p>
          </p:txBody>
        </p:sp>
        <p:sp>
          <p:nvSpPr>
            <p:cNvPr id="29" name="TextBox 18">
              <a:hlinkClick r:id="rId3"/>
            </p:cNvPr>
            <p:cNvSpPr txBox="1">
              <a:spLocks noChangeAspect="1"/>
            </p:cNvSpPr>
            <p:nvPr/>
          </p:nvSpPr>
          <p:spPr>
            <a:xfrm>
              <a:off x="6359857" y="5845568"/>
              <a:ext cx="3093976" cy="35174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1400" i="1" dirty="0">
                  <a:solidFill>
                    <a:schemeClr val="bg1">
                      <a:lumMod val="85000"/>
                    </a:schemeClr>
                  </a:solidFill>
                  <a:latin typeface="+mj-lt"/>
                  <a:cs typeface="Estrangelo Edessa" panose="03080600000000000000" pitchFamily="66" charset="0"/>
                </a:rPr>
                <a:t>Walter </a:t>
              </a:r>
              <a:r>
                <a:rPr lang="es-PE" sz="1400" i="1" dirty="0" err="1">
                  <a:solidFill>
                    <a:schemeClr val="bg1">
                      <a:lumMod val="85000"/>
                    </a:schemeClr>
                  </a:solidFill>
                  <a:latin typeface="+mj-lt"/>
                  <a:cs typeface="Estrangelo Edessa" panose="03080600000000000000" pitchFamily="66" charset="0"/>
                </a:rPr>
                <a:t>Pariona</a:t>
              </a:r>
              <a:endParaRPr lang="es-PE" sz="1400" i="1" dirty="0">
                <a:solidFill>
                  <a:schemeClr val="bg1">
                    <a:lumMod val="85000"/>
                  </a:schemeClr>
                </a:solidFill>
                <a:latin typeface="+mj-lt"/>
                <a:cs typeface="Estrangelo Edessa" panose="03080600000000000000" pitchFamily="66" charset="0"/>
              </a:endParaRPr>
            </a:p>
          </p:txBody>
        </p:sp>
        <p:pic>
          <p:nvPicPr>
            <p:cNvPr id="30" name="Picture Placeholder 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80619" y="5670041"/>
              <a:ext cx="731520" cy="731520"/>
            </a:xfrm>
            <a:prstGeom prst="ellipse">
              <a:avLst/>
            </a:prstGeom>
            <a:blipFill dpi="0" rotWithShape="1">
              <a:blip r:embed="rId5"/>
              <a:srcRect/>
              <a:stretch>
                <a:fillRect l="-4000" t="-2000" r="-4000" b="-2000"/>
              </a:stretch>
            </a:blipFill>
            <a:ln w="38100">
              <a:solidFill>
                <a:schemeClr val="tx1">
                  <a:alpha val="75000"/>
                </a:schemeClr>
              </a:solidFill>
            </a:ln>
          </p:spPr>
        </p:pic>
      </p:grpSp>
      <p:grpSp>
        <p:nvGrpSpPr>
          <p:cNvPr id="31" name="Group 14"/>
          <p:cNvGrpSpPr>
            <a:grpSpLocks noChangeAspect="1"/>
          </p:cNvGrpSpPr>
          <p:nvPr/>
        </p:nvGrpSpPr>
        <p:grpSpPr>
          <a:xfrm>
            <a:off x="4123278" y="5555255"/>
            <a:ext cx="3941765" cy="640080"/>
            <a:chOff x="6359857" y="5670041"/>
            <a:chExt cx="4504874" cy="731520"/>
          </a:xfrm>
        </p:grpSpPr>
        <p:sp>
          <p:nvSpPr>
            <p:cNvPr id="32" name="Rounded Rectangle 9"/>
            <p:cNvSpPr/>
            <p:nvPr/>
          </p:nvSpPr>
          <p:spPr>
            <a:xfrm>
              <a:off x="6359857" y="5881913"/>
              <a:ext cx="4504874" cy="307777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sz="2400" dirty="0"/>
            </a:p>
          </p:txBody>
        </p:sp>
        <p:sp>
          <p:nvSpPr>
            <p:cNvPr id="33" name="TextBox 18">
              <a:hlinkClick r:id="rId3"/>
            </p:cNvPr>
            <p:cNvSpPr txBox="1">
              <a:spLocks noChangeAspect="1"/>
            </p:cNvSpPr>
            <p:nvPr/>
          </p:nvSpPr>
          <p:spPr>
            <a:xfrm>
              <a:off x="6359857" y="5845568"/>
              <a:ext cx="3093976" cy="35174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1400" i="1" dirty="0">
                  <a:solidFill>
                    <a:schemeClr val="bg1">
                      <a:lumMod val="85000"/>
                    </a:schemeClr>
                  </a:solidFill>
                  <a:latin typeface="+mj-lt"/>
                  <a:cs typeface="Estrangelo Edessa" panose="03080600000000000000" pitchFamily="66" charset="0"/>
                </a:rPr>
                <a:t>Luis Villanueva</a:t>
              </a:r>
            </a:p>
          </p:txBody>
        </p:sp>
        <p:pic>
          <p:nvPicPr>
            <p:cNvPr id="34" name="Picture Placeholder 1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80619" y="5670041"/>
              <a:ext cx="731520" cy="731520"/>
            </a:xfrm>
            <a:prstGeom prst="ellipse">
              <a:avLst/>
            </a:prstGeom>
            <a:blipFill dpi="0" rotWithShape="1">
              <a:blip r:embed="rId5"/>
              <a:srcRect/>
              <a:stretch>
                <a:fillRect l="-4000" t="-2000" r="-4000" b="-2000"/>
              </a:stretch>
            </a:blipFill>
            <a:ln w="38100">
              <a:solidFill>
                <a:schemeClr val="tx1">
                  <a:alpha val="7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85537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6" y="-21594"/>
            <a:ext cx="3164484" cy="613385"/>
            <a:chOff x="127357" y="-6354"/>
            <a:chExt cx="2524868" cy="613385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 smtClean="0">
                  <a:solidFill>
                    <a:schemeClr val="bg1"/>
                  </a:solidFill>
                </a:rPr>
                <a:t>Multiclase </a:t>
              </a:r>
              <a:r>
                <a:rPr lang="es-PE" sz="2400" dirty="0" smtClean="0">
                  <a:solidFill>
                    <a:schemeClr val="bg1"/>
                  </a:solidFill>
                </a:rPr>
                <a:t>con rating</a:t>
              </a:r>
              <a:endParaRPr lang="es-PE" sz="2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4320" y="1271356"/>
            <a:ext cx="9337040" cy="525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16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7" y="-21594"/>
            <a:ext cx="3772614" cy="613385"/>
            <a:chOff x="127357" y="-6354"/>
            <a:chExt cx="2524868" cy="613385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 smtClean="0">
                  <a:solidFill>
                    <a:schemeClr val="bg1"/>
                  </a:solidFill>
                </a:rPr>
                <a:t>Metricas Multiclase</a:t>
              </a:r>
              <a:endParaRPr lang="es-PE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CuadroTexto 1"/>
          <p:cNvSpPr txBox="1"/>
          <p:nvPr/>
        </p:nvSpPr>
        <p:spPr>
          <a:xfrm>
            <a:off x="981122" y="1974983"/>
            <a:ext cx="1017455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dirty="0" smtClean="0">
                <a:solidFill>
                  <a:schemeClr val="bg1"/>
                </a:solidFill>
              </a:rPr>
              <a:t>Area under PR (Precision Recall)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 smtClean="0">
                <a:solidFill>
                  <a:schemeClr val="bg1"/>
                </a:solidFill>
              </a:rPr>
              <a:t>Esta metrica con rating tiene igual error que sin rating (0.9075 = 0.9075).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PE" sz="2400" dirty="0" smtClean="0">
              <a:solidFill>
                <a:schemeClr val="bg1"/>
              </a:solidFill>
            </a:endParaRPr>
          </a:p>
          <a:p>
            <a:r>
              <a:rPr lang="es-PE" sz="2800" dirty="0" smtClean="0">
                <a:solidFill>
                  <a:schemeClr val="bg1"/>
                </a:solidFill>
              </a:rPr>
              <a:t>Area under </a:t>
            </a:r>
            <a:r>
              <a:rPr lang="es-PE" sz="2800" dirty="0">
                <a:solidFill>
                  <a:schemeClr val="bg1"/>
                </a:solidFill>
              </a:rPr>
              <a:t>ROC (Receiver Operating Characteristic</a:t>
            </a:r>
            <a:r>
              <a:rPr lang="es-PE" sz="2800" dirty="0" smtClean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es-PE" sz="2400" dirty="0">
                <a:solidFill>
                  <a:schemeClr val="bg1"/>
                </a:solidFill>
              </a:rPr>
              <a:t>Esta metrica con rating tiene igual error que sin </a:t>
            </a:r>
            <a:r>
              <a:rPr lang="es-PE" sz="2400" dirty="0" smtClean="0">
                <a:solidFill>
                  <a:schemeClr val="bg1"/>
                </a:solidFill>
              </a:rPr>
              <a:t>rating (0.5 &gt; 0.5).</a:t>
            </a:r>
          </a:p>
          <a:p>
            <a:pPr marL="342900" indent="-342900">
              <a:buFont typeface="Arial" charset="0"/>
              <a:buChar char="•"/>
            </a:pPr>
            <a:endParaRPr lang="es-PE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Arial" charset="0"/>
              <a:buChar char="•"/>
            </a:pPr>
            <a:endParaRPr lang="es-PE" sz="2400" dirty="0">
              <a:solidFill>
                <a:schemeClr val="bg1"/>
              </a:solidFill>
            </a:endParaRPr>
          </a:p>
          <a:p>
            <a:pPr algn="ctr"/>
            <a:r>
              <a:rPr lang="es-PE" sz="2400" dirty="0" smtClean="0">
                <a:solidFill>
                  <a:schemeClr val="bg1"/>
                </a:solidFill>
              </a:rPr>
              <a:t>El rating no ayuda a explicar el modelo binomial. Dado que el error es igual, se deduce que se trata de un parametro.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PE" sz="2400" dirty="0" smtClean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P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3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7" y="-21594"/>
            <a:ext cx="3772614" cy="613385"/>
            <a:chOff x="127357" y="-6354"/>
            <a:chExt cx="2524868" cy="613385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>
                  <a:solidFill>
                    <a:schemeClr val="bg1"/>
                  </a:solidFill>
                </a:rPr>
                <a:t>Repositorio</a:t>
              </a:r>
              <a:endParaRPr lang="es-PE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Rectangle 61"/>
          <p:cNvSpPr/>
          <p:nvPr/>
        </p:nvSpPr>
        <p:spPr>
          <a:xfrm>
            <a:off x="1152395" y="3134472"/>
            <a:ext cx="9519781" cy="6463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 defTabSz="1450940"/>
            <a:r>
              <a:rPr lang="es-PE" sz="3600" b="1" dirty="0">
                <a:solidFill>
                  <a:schemeClr val="bg1"/>
                </a:solidFill>
                <a:ea typeface="Open Sans" pitchFamily="34" charset="0"/>
                <a:cs typeface="Open Sans" pitchFamily="34" charset="0"/>
              </a:rPr>
              <a:t>https://github.com/ivanph1017/bigdata-taller3</a:t>
            </a:r>
          </a:p>
        </p:txBody>
      </p:sp>
    </p:spTree>
    <p:extLst>
      <p:ext uri="{BB962C8B-B14F-4D97-AF65-F5344CB8AC3E}">
        <p14:creationId xmlns:p14="http://schemas.microsoft.com/office/powerpoint/2010/main" val="200199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3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-15240" y="1297458"/>
            <a:ext cx="12207240" cy="5226909"/>
          </a:xfrm>
          <a:prstGeom prst="rect">
            <a:avLst/>
          </a:prstGeom>
          <a:solidFill>
            <a:schemeClr val="tx1">
              <a:alpha val="75000"/>
            </a:schemeClr>
          </a:solidFill>
          <a:ln w="6350">
            <a:noFill/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050" name="Picture 2" descr="Resultado de imagen para gracia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01" y="2253761"/>
            <a:ext cx="10355358" cy="3314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8249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7" y="-21594"/>
            <a:ext cx="3772614" cy="613385"/>
            <a:chOff x="127357" y="-6354"/>
            <a:chExt cx="2524868" cy="613385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>
                  <a:solidFill>
                    <a:schemeClr val="bg1"/>
                  </a:solidFill>
                </a:rPr>
                <a:t>Posiciones</a:t>
              </a:r>
            </a:p>
          </p:txBody>
        </p:sp>
      </p:grpSp>
      <p:sp>
        <p:nvSpPr>
          <p:cNvPr id="40" name="Rounded Rectangle 39"/>
          <p:cNvSpPr/>
          <p:nvPr/>
        </p:nvSpPr>
        <p:spPr bwMode="auto">
          <a:xfrm>
            <a:off x="4136155" y="182880"/>
            <a:ext cx="4560805" cy="782320"/>
          </a:xfrm>
          <a:prstGeom prst="roundRect">
            <a:avLst>
              <a:gd name="adj" fmla="val 50000"/>
            </a:avLst>
          </a:prstGeom>
          <a:solidFill>
            <a:srgbClr val="ED7D31"/>
          </a:solidFill>
          <a:ln w="19050">
            <a:noFill/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s-PE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Text Placeholder 3"/>
          <p:cNvSpPr txBox="1">
            <a:spLocks/>
          </p:cNvSpPr>
          <p:nvPr/>
        </p:nvSpPr>
        <p:spPr>
          <a:xfrm>
            <a:off x="4658965" y="346392"/>
            <a:ext cx="3544627" cy="490799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dirty="0"/>
              <a:t>Clasificación de posiciones en el campo – Regresión Logística 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xmlns="" id="{6FB8F235-FC16-4D4E-9739-B7A6138CB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9968691"/>
              </p:ext>
            </p:extLst>
          </p:nvPr>
        </p:nvGraphicFramePr>
        <p:xfrm>
          <a:off x="3899971" y="1608894"/>
          <a:ext cx="312779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193">
                  <a:extLst>
                    <a:ext uri="{9D8B030D-6E8A-4147-A177-3AD203B41FA5}">
                      <a16:colId xmlns:a16="http://schemas.microsoft.com/office/drawing/2014/main" xmlns="" val="4129541626"/>
                    </a:ext>
                  </a:extLst>
                </a:gridCol>
                <a:gridCol w="1786597">
                  <a:extLst>
                    <a:ext uri="{9D8B030D-6E8A-4147-A177-3AD203B41FA5}">
                      <a16:colId xmlns:a16="http://schemas.microsoft.com/office/drawing/2014/main" xmlns="" val="2255221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POSICIONES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CLASIFICACIÓN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91071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17910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31922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70624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83389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449955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LWB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50477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RWB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0875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10425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73111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35657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Defensivo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11229226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xmlns="" id="{004D1DDB-E205-44F5-96AE-1FB7135768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3163111"/>
              </p:ext>
            </p:extLst>
          </p:nvPr>
        </p:nvGraphicFramePr>
        <p:xfrm>
          <a:off x="7868311" y="1608894"/>
          <a:ext cx="3231098" cy="44552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505">
                  <a:extLst>
                    <a:ext uri="{9D8B030D-6E8A-4147-A177-3AD203B41FA5}">
                      <a16:colId xmlns:a16="http://schemas.microsoft.com/office/drawing/2014/main" xmlns="" val="231091512"/>
                    </a:ext>
                  </a:extLst>
                </a:gridCol>
                <a:gridCol w="1889593">
                  <a:extLst>
                    <a:ext uri="{9D8B030D-6E8A-4147-A177-3AD203B41FA5}">
                      <a16:colId xmlns:a16="http://schemas.microsoft.com/office/drawing/2014/main" xmlns="" val="1056908913"/>
                    </a:ext>
                  </a:extLst>
                </a:gridCol>
              </a:tblGrid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POSICIONES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CLASIFICACIÓN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57512384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77787723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5070891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3272457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5390067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90585449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LM/RM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97139094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51555983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LF/RF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81761260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LS/RS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83085839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LWS/RWS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63815787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Ofensivo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74459912"/>
                  </a:ext>
                </a:extLst>
              </a:tr>
            </a:tbl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25140894-122C-41A3-BB7A-1B125BE81C49}"/>
              </a:ext>
            </a:extLst>
          </p:cNvPr>
          <p:cNvSpPr txBox="1"/>
          <p:nvPr/>
        </p:nvSpPr>
        <p:spPr>
          <a:xfrm>
            <a:off x="127357" y="2809319"/>
            <a:ext cx="1757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>
                <a:solidFill>
                  <a:schemeClr val="bg1"/>
                </a:solidFill>
              </a:rPr>
              <a:t>DEFENSIVO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xmlns="" id="{6D37EB66-EE50-45A1-9103-CB5213F08F24}"/>
              </a:ext>
            </a:extLst>
          </p:cNvPr>
          <p:cNvSpPr txBox="1"/>
          <p:nvPr/>
        </p:nvSpPr>
        <p:spPr>
          <a:xfrm>
            <a:off x="127356" y="4202723"/>
            <a:ext cx="1518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>
                <a:solidFill>
                  <a:schemeClr val="bg1"/>
                </a:solidFill>
              </a:rPr>
              <a:t>OFENSIVO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xmlns="" id="{4A43D8FA-B435-4477-B19E-F09768C880F8}"/>
              </a:ext>
            </a:extLst>
          </p:cNvPr>
          <p:cNvCxnSpPr>
            <a:cxnSpLocks/>
          </p:cNvCxnSpPr>
          <p:nvPr/>
        </p:nvCxnSpPr>
        <p:spPr>
          <a:xfrm>
            <a:off x="1765495" y="3040151"/>
            <a:ext cx="62601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xmlns="" id="{0BB680B2-6B85-4BB7-83FE-46DE8277031A}"/>
              </a:ext>
            </a:extLst>
          </p:cNvPr>
          <p:cNvCxnSpPr>
            <a:cxnSpLocks/>
          </p:cNvCxnSpPr>
          <p:nvPr/>
        </p:nvCxnSpPr>
        <p:spPr>
          <a:xfrm>
            <a:off x="1721758" y="4433555"/>
            <a:ext cx="62601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xmlns="" id="{9922EC67-AD42-4665-84B9-309491EC1B94}"/>
              </a:ext>
            </a:extLst>
          </p:cNvPr>
          <p:cNvSpPr txBox="1"/>
          <p:nvPr/>
        </p:nvSpPr>
        <p:spPr>
          <a:xfrm>
            <a:off x="2635502" y="2809319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xmlns="" id="{B5E32B72-D2D1-4266-833D-221E85AC2D02}"/>
              </a:ext>
            </a:extLst>
          </p:cNvPr>
          <p:cNvSpPr txBox="1"/>
          <p:nvPr/>
        </p:nvSpPr>
        <p:spPr>
          <a:xfrm>
            <a:off x="2600031" y="4202722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9613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1" animBg="1"/>
      <p:bldP spid="41" grpId="1"/>
      <p:bldP spid="5" grpId="0"/>
      <p:bldP spid="33" grpId="0"/>
      <p:bldP spid="9" grpId="1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7" y="-21594"/>
            <a:ext cx="3772614" cy="613385"/>
            <a:chOff x="127357" y="-6354"/>
            <a:chExt cx="2524868" cy="613385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>
                  <a:solidFill>
                    <a:schemeClr val="bg1"/>
                  </a:solidFill>
                </a:rPr>
                <a:t>Posiciones</a:t>
              </a:r>
            </a:p>
          </p:txBody>
        </p:sp>
      </p:grpSp>
      <p:sp>
        <p:nvSpPr>
          <p:cNvPr id="40" name="Rounded Rectangle 39"/>
          <p:cNvSpPr/>
          <p:nvPr/>
        </p:nvSpPr>
        <p:spPr bwMode="auto">
          <a:xfrm>
            <a:off x="4091332" y="167467"/>
            <a:ext cx="3971272" cy="843280"/>
          </a:xfrm>
          <a:prstGeom prst="roundRect">
            <a:avLst>
              <a:gd name="adj" fmla="val 50000"/>
            </a:avLst>
          </a:prstGeom>
          <a:solidFill>
            <a:srgbClr val="ED7D31"/>
          </a:solidFill>
          <a:ln w="19050">
            <a:noFill/>
            <a:round/>
            <a:headEnd/>
            <a:tailEnd/>
          </a:ln>
        </p:spPr>
        <p:txBody>
          <a:bodyPr vert="horz" wrap="none" lIns="121920" tIns="60960" rIns="121920" bIns="6096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s-PE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Text Placeholder 3"/>
          <p:cNvSpPr txBox="1">
            <a:spLocks/>
          </p:cNvSpPr>
          <p:nvPr/>
        </p:nvSpPr>
        <p:spPr>
          <a:xfrm>
            <a:off x="4411942" y="303055"/>
            <a:ext cx="3330053" cy="57210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33" b="1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0958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dirty="0"/>
              <a:t>Clasificación de posiciones en el campo - </a:t>
            </a:r>
            <a:r>
              <a:rPr lang="es-PE" dirty="0" err="1"/>
              <a:t>Multiclase</a:t>
            </a:r>
            <a:r>
              <a:rPr lang="es-PE" dirty="0"/>
              <a:t> 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xmlns="" id="{6FB8F235-FC16-4D4E-9739-B7A6138CB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2977041"/>
              </p:ext>
            </p:extLst>
          </p:nvPr>
        </p:nvGraphicFramePr>
        <p:xfrm>
          <a:off x="583335" y="1628139"/>
          <a:ext cx="312779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193">
                  <a:extLst>
                    <a:ext uri="{9D8B030D-6E8A-4147-A177-3AD203B41FA5}">
                      <a16:colId xmlns:a16="http://schemas.microsoft.com/office/drawing/2014/main" xmlns="" val="4129541626"/>
                    </a:ext>
                  </a:extLst>
                </a:gridCol>
                <a:gridCol w="1786597">
                  <a:extLst>
                    <a:ext uri="{9D8B030D-6E8A-4147-A177-3AD203B41FA5}">
                      <a16:colId xmlns:a16="http://schemas.microsoft.com/office/drawing/2014/main" xmlns="" val="2255221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POSICIONES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CLASIFICACIÓN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91071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17910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31922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70624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83389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449955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LWB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50477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RWB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0875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10425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73111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35657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PE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11229226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xmlns="" id="{004D1DDB-E205-44F5-96AE-1FB7135768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8476240"/>
              </p:ext>
            </p:extLst>
          </p:nvPr>
        </p:nvGraphicFramePr>
        <p:xfrm>
          <a:off x="4453659" y="1628139"/>
          <a:ext cx="3316196" cy="44552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5414">
                  <a:extLst>
                    <a:ext uri="{9D8B030D-6E8A-4147-A177-3AD203B41FA5}">
                      <a16:colId xmlns:a16="http://schemas.microsoft.com/office/drawing/2014/main" xmlns="" val="231091512"/>
                    </a:ext>
                  </a:extLst>
                </a:gridCol>
                <a:gridCol w="1980782">
                  <a:extLst>
                    <a:ext uri="{9D8B030D-6E8A-4147-A177-3AD203B41FA5}">
                      <a16:colId xmlns:a16="http://schemas.microsoft.com/office/drawing/2014/main" xmlns="" val="1056908913"/>
                    </a:ext>
                  </a:extLst>
                </a:gridCol>
              </a:tblGrid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POSICIONES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CLASIFICACIÓN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57512384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77787723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5070891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3272457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5390067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90585449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97139094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51555983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81761260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83085839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63815787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74459912"/>
                  </a:ext>
                </a:extLst>
              </a:tr>
            </a:tbl>
          </a:graphicData>
        </a:graphic>
      </p:graphicFrame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xmlns="" id="{A88558A9-D892-4B05-9EF5-4248127ED5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309028"/>
              </p:ext>
            </p:extLst>
          </p:nvPr>
        </p:nvGraphicFramePr>
        <p:xfrm>
          <a:off x="8512389" y="1628139"/>
          <a:ext cx="3316196" cy="1856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5414">
                  <a:extLst>
                    <a:ext uri="{9D8B030D-6E8A-4147-A177-3AD203B41FA5}">
                      <a16:colId xmlns:a16="http://schemas.microsoft.com/office/drawing/2014/main" xmlns="" val="231091512"/>
                    </a:ext>
                  </a:extLst>
                </a:gridCol>
                <a:gridCol w="1980782">
                  <a:extLst>
                    <a:ext uri="{9D8B030D-6E8A-4147-A177-3AD203B41FA5}">
                      <a16:colId xmlns:a16="http://schemas.microsoft.com/office/drawing/2014/main" xmlns="" val="1056908913"/>
                    </a:ext>
                  </a:extLst>
                </a:gridCol>
              </a:tblGrid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POSICIONES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CLASIFICACIÓN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57512384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77787723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LWS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5070891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RWS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3272457"/>
                  </a:ext>
                </a:extLst>
              </a:tr>
              <a:tr h="371271"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PE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53900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089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1" animBg="1"/>
      <p:bldP spid="41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7" y="-21594"/>
            <a:ext cx="6724380" cy="891469"/>
            <a:chOff x="127357" y="-6354"/>
            <a:chExt cx="2524868" cy="891469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>
                  <a:solidFill>
                    <a:schemeClr val="bg1"/>
                  </a:solidFill>
                </a:rPr>
                <a:t>Area under ROC (Receiver Operating Characteristic)</a:t>
              </a:r>
              <a:endParaRPr lang="es-PE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CuadroTexto 1"/>
          <p:cNvSpPr txBox="1"/>
          <p:nvPr/>
        </p:nvSpPr>
        <p:spPr>
          <a:xfrm>
            <a:off x="777923" y="1446663"/>
            <a:ext cx="518615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bg1"/>
                </a:solidFill>
              </a:rPr>
              <a:t>Métrica que expresa la capacidad de un clasificador binario, según un umbral.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bg1"/>
                </a:solidFill>
              </a:rPr>
              <a:t>También se apoya en los conceptos VP, FP, VN, FN. El gráfico es dibujado con la Tasa de VP (TPR = TP/(TP+FN)) sensitivity y la tasa de FP (FPR = FP/(FP+TN)) specificity.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bg1"/>
                </a:solidFill>
              </a:rPr>
              <a:t>El objetivo es que el modelo tienda hacia la izquierda superior, no obtener falsos positivos.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>
                <a:solidFill>
                  <a:schemeClr val="bg1"/>
                </a:solidFill>
              </a:rPr>
              <a:t>Menos error cuando el area es mas cercano a 1</a:t>
            </a:r>
          </a:p>
        </p:txBody>
      </p:sp>
      <p:pic>
        <p:nvPicPr>
          <p:cNvPr id="7" name="Picture 2" descr="http://revolution-computing.typepad.com/.a/6a010534b1db25970b01b7c882060b970b-p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5556" y="1705971"/>
            <a:ext cx="4975983" cy="4169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5801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7" y="-21594"/>
            <a:ext cx="4757794" cy="891469"/>
            <a:chOff x="127357" y="-6354"/>
            <a:chExt cx="2524868" cy="891469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>
                  <a:solidFill>
                    <a:schemeClr val="bg1"/>
                  </a:solidFill>
                </a:rPr>
                <a:t>Area under PR (Precision Recall)</a:t>
              </a:r>
              <a:endParaRPr lang="es-PE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CuadroTexto 1"/>
          <p:cNvSpPr txBox="1"/>
          <p:nvPr/>
        </p:nvSpPr>
        <p:spPr>
          <a:xfrm>
            <a:off x="777923" y="1446663"/>
            <a:ext cx="51861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 smtClean="0">
                <a:solidFill>
                  <a:schemeClr val="bg1"/>
                </a:solidFill>
              </a:rPr>
              <a:t>Métrica </a:t>
            </a:r>
            <a:r>
              <a:rPr lang="es-PE" sz="2400" dirty="0">
                <a:solidFill>
                  <a:schemeClr val="bg1"/>
                </a:solidFill>
              </a:rPr>
              <a:t>para el reconocimiento de patrones y clasificación binaria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 err="1">
                <a:solidFill>
                  <a:schemeClr val="bg1"/>
                </a:solidFill>
              </a:rPr>
              <a:t>Precision</a:t>
            </a:r>
            <a:r>
              <a:rPr lang="es-PE" sz="2400" dirty="0">
                <a:solidFill>
                  <a:schemeClr val="bg1"/>
                </a:solidFill>
              </a:rPr>
              <a:t> es la probabilidad de que un elemento obtenido (recuperado) sea relevante. (Verdadero positivo / (Verdadero positivo + Falso positivo)).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 err="1">
                <a:solidFill>
                  <a:schemeClr val="bg1"/>
                </a:solidFill>
              </a:rPr>
              <a:t>Recall</a:t>
            </a:r>
            <a:r>
              <a:rPr lang="es-PE" sz="2400" dirty="0">
                <a:solidFill>
                  <a:schemeClr val="bg1"/>
                </a:solidFill>
              </a:rPr>
              <a:t> es la probabilidad de que un elemento relevante sea recuperado. (Verdadero positivo / (Verdadero positivo + Falso negativo</a:t>
            </a:r>
            <a:r>
              <a:rPr lang="es-PE" sz="2400" dirty="0" smtClean="0">
                <a:solidFill>
                  <a:schemeClr val="bg1"/>
                </a:solidFill>
              </a:rPr>
              <a:t>)).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 smtClean="0">
                <a:solidFill>
                  <a:schemeClr val="bg1"/>
                </a:solidFill>
              </a:rPr>
              <a:t>Menos error cuando el area es mas cercano a 1</a:t>
            </a:r>
            <a:endParaRPr lang="es-PE" sz="2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https://lh4.googleusercontent.com/CkjZr2m7_ILWAXH2aCjAZqENWhmGnDttgxzloKxnUbMlo27bLPgyD2MDcI6WF8yPImx9xmJMJ-BskndXozr7PiQJd5LOuFoQpqLzfz_iOkyAI14wFc6fvA5oege2syduf1AGD3w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697" y="1747577"/>
            <a:ext cx="4217160" cy="36147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1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6" y="-21594"/>
            <a:ext cx="3489604" cy="613385"/>
            <a:chOff x="127357" y="-6354"/>
            <a:chExt cx="2524868" cy="613385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 smtClean="0">
                  <a:solidFill>
                    <a:schemeClr val="bg1"/>
                  </a:solidFill>
                </a:rPr>
                <a:t>Binomial sin rating</a:t>
              </a:r>
              <a:endParaRPr lang="es-PE" sz="2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20" y="1190977"/>
            <a:ext cx="9692640" cy="5428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8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6" y="-21594"/>
            <a:ext cx="3489604" cy="613385"/>
            <a:chOff x="127357" y="-6354"/>
            <a:chExt cx="2524868" cy="613385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 smtClean="0">
                  <a:solidFill>
                    <a:schemeClr val="bg1"/>
                  </a:solidFill>
                </a:rPr>
                <a:t>Binomial con rating</a:t>
              </a:r>
              <a:endParaRPr lang="es-PE" sz="2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080" y="1257657"/>
            <a:ext cx="9306560" cy="523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97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7" y="-21594"/>
            <a:ext cx="3772614" cy="613385"/>
            <a:chOff x="127357" y="-6354"/>
            <a:chExt cx="2524868" cy="613385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 smtClean="0">
                  <a:solidFill>
                    <a:schemeClr val="bg1"/>
                  </a:solidFill>
                </a:rPr>
                <a:t>Metricas de Binomial</a:t>
              </a:r>
              <a:endParaRPr lang="es-PE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CuadroTexto 1"/>
          <p:cNvSpPr txBox="1"/>
          <p:nvPr/>
        </p:nvSpPr>
        <p:spPr>
          <a:xfrm>
            <a:off x="981122" y="1974983"/>
            <a:ext cx="10174557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dirty="0" smtClean="0">
                <a:solidFill>
                  <a:schemeClr val="bg1"/>
                </a:solidFill>
              </a:rPr>
              <a:t>Area under PR (Precision Recall)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PE" sz="2400" dirty="0" smtClean="0">
                <a:solidFill>
                  <a:schemeClr val="bg1"/>
                </a:solidFill>
              </a:rPr>
              <a:t>Esta metrica con rating tiene mas error que sin rating (0.9642 &gt; 0.9633).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PE" sz="2400" dirty="0" smtClean="0">
              <a:solidFill>
                <a:schemeClr val="bg1"/>
              </a:solidFill>
            </a:endParaRPr>
          </a:p>
          <a:p>
            <a:r>
              <a:rPr lang="es-PE" sz="2800" dirty="0" smtClean="0">
                <a:solidFill>
                  <a:schemeClr val="bg1"/>
                </a:solidFill>
              </a:rPr>
              <a:t>Area under </a:t>
            </a:r>
            <a:r>
              <a:rPr lang="es-PE" sz="2800" dirty="0">
                <a:solidFill>
                  <a:schemeClr val="bg1"/>
                </a:solidFill>
              </a:rPr>
              <a:t>ROC (Receiver Operating Characteristic</a:t>
            </a:r>
            <a:r>
              <a:rPr lang="es-PE" sz="2800" dirty="0" smtClean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es-PE" sz="2400" dirty="0" smtClean="0">
                <a:solidFill>
                  <a:schemeClr val="bg1"/>
                </a:solidFill>
              </a:rPr>
              <a:t>Esta metrica con rating tiene mas error que sin rating (0.9711 &gt; 0.9705).</a:t>
            </a:r>
          </a:p>
          <a:p>
            <a:pPr marL="342900" indent="-342900">
              <a:buFont typeface="Arial" charset="0"/>
              <a:buChar char="•"/>
            </a:pPr>
            <a:endParaRPr lang="es-PE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Arial" charset="0"/>
              <a:buChar char="•"/>
            </a:pPr>
            <a:endParaRPr lang="es-PE" sz="2400" dirty="0">
              <a:solidFill>
                <a:schemeClr val="bg1"/>
              </a:solidFill>
            </a:endParaRPr>
          </a:p>
          <a:p>
            <a:pPr algn="ctr"/>
            <a:r>
              <a:rPr lang="es-PE" sz="2400" dirty="0" smtClean="0">
                <a:solidFill>
                  <a:schemeClr val="bg1"/>
                </a:solidFill>
              </a:rPr>
              <a:t>El rating no ayuda a explicar el modelo binomial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PE" sz="2400" dirty="0" smtClean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P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1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27356" y="-21594"/>
            <a:ext cx="3164484" cy="613385"/>
            <a:chOff x="127357" y="-6354"/>
            <a:chExt cx="2524868" cy="613385"/>
          </a:xfrm>
        </p:grpSpPr>
        <p:sp>
          <p:nvSpPr>
            <p:cNvPr id="12" name="Round Same Side Corner Rectangle 11"/>
            <p:cNvSpPr/>
            <p:nvPr/>
          </p:nvSpPr>
          <p:spPr bwMode="auto">
            <a:xfrm rot="10800000" flipH="1">
              <a:off x="127357" y="-6354"/>
              <a:ext cx="2524868" cy="613385"/>
            </a:xfrm>
            <a:prstGeom prst="round2SameRect">
              <a:avLst>
                <a:gd name="adj1" fmla="val 35205"/>
                <a:gd name="adj2" fmla="val 0"/>
              </a:avLst>
            </a:prstGeom>
            <a:solidFill>
              <a:schemeClr val="tx1">
                <a:alpha val="50000"/>
              </a:schemeClr>
            </a:solidFill>
            <a:ln w="19050">
              <a:noFill/>
              <a:round/>
              <a:headEnd/>
              <a:tailE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s-PE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7357" y="54118"/>
              <a:ext cx="2524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PE" sz="2400" dirty="0" smtClean="0">
                  <a:solidFill>
                    <a:schemeClr val="bg1"/>
                  </a:solidFill>
                </a:rPr>
                <a:t>Multiclase sin</a:t>
              </a:r>
              <a:r>
                <a:rPr lang="es-PE" sz="2400" dirty="0" smtClean="0">
                  <a:solidFill>
                    <a:schemeClr val="bg1"/>
                  </a:solidFill>
                </a:rPr>
                <a:t> rating</a:t>
              </a:r>
              <a:endParaRPr lang="es-PE" sz="2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20" y="1216180"/>
            <a:ext cx="9652000" cy="542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9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17238</TotalTime>
  <Words>462</Words>
  <Application>Microsoft Macintosh PowerPoint</Application>
  <PresentationFormat>Widescreen</PresentationFormat>
  <Paragraphs>154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Estrangelo Edessa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SageFox</Company>
  <LinksUpToDate>false</LinksUpToDate>
  <SharedDoc>false</SharedDoc>
  <HyperlinkBase>http://sage-fox.com</HyperlinkBase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james sager;sage-fox.com</dc:creator>
  <cp:lastModifiedBy>Microsoft Office User</cp:lastModifiedBy>
  <cp:revision>5688</cp:revision>
  <dcterms:created xsi:type="dcterms:W3CDTF">2015-12-31T02:20:12Z</dcterms:created>
  <dcterms:modified xsi:type="dcterms:W3CDTF">2017-11-15T22:30:15Z</dcterms:modified>
</cp:coreProperties>
</file>